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5" r:id="rId6"/>
    <p:sldId id="266" r:id="rId7"/>
    <p:sldId id="278" r:id="rId8"/>
    <p:sldId id="280" r:id="rId9"/>
    <p:sldId id="279" r:id="rId10"/>
    <p:sldId id="264" r:id="rId11"/>
    <p:sldId id="282" r:id="rId12"/>
    <p:sldId id="283" r:id="rId13"/>
    <p:sldId id="267" r:id="rId14"/>
    <p:sldId id="268" r:id="rId15"/>
    <p:sldId id="269" r:id="rId16"/>
    <p:sldId id="270" r:id="rId17"/>
    <p:sldId id="284" r:id="rId18"/>
    <p:sldId id="272" r:id="rId19"/>
    <p:sldId id="292" r:id="rId20"/>
    <p:sldId id="286" r:id="rId21"/>
    <p:sldId id="287" r:id="rId22"/>
    <p:sldId id="288" r:id="rId23"/>
    <p:sldId id="289" r:id="rId24"/>
    <p:sldId id="290" r:id="rId25"/>
    <p:sldId id="291" r:id="rId26"/>
    <p:sldId id="274" r:id="rId27"/>
    <p:sldId id="285" r:id="rId28"/>
    <p:sldId id="293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-280" y="-11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65865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xmlns:p14="http://schemas.microsoft.com/office/powerpoint/2010/main"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9pPr>
    </p:titleStyle>
    <p:bodyStyle>
      <a:lvl1pPr marL="617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1pPr>
      <a:lvl2pPr marL="10618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2pPr>
      <a:lvl3pPr marL="1506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3pPr>
      <a:lvl4pPr marL="19508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4pPr>
      <a:lvl5pPr marL="2395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5pPr>
      <a:lvl6pPr marL="28398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6pPr>
      <a:lvl7pPr marL="3284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7pPr>
      <a:lvl8pPr marL="37288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8pPr>
      <a:lvl9pPr marL="4173361" marR="0" indent="-61736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小塚ゴシック Pro R"/>
          <a:ea typeface="小塚ゴシック Pro R"/>
          <a:cs typeface="小塚ゴシック Pro R"/>
          <a:sym typeface="小塚ゴシック Pro 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ma.org/collection/works/92947?locale=en" TargetMode="External"/><Relationship Id="rId4" Type="http://schemas.openxmlformats.org/officeDocument/2006/relationships/hyperlink" Target="http://www.tate.org.uk/whats-on/tate-modern/exhibition/malevich" TargetMode="External"/><Relationship Id="rId5" Type="http://schemas.openxmlformats.org/officeDocument/2006/relationships/hyperlink" Target="https://www.youtube.com/watch?v=they7m6YePo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tate.org.uk/art/artworks/stephenson-flaxman-understudy-t01943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designnow.org/index.html?p=401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hyperlink" Target="http://stat-graphics.org/movies/prim9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"/><Relationship Id="rId5" Type="http://schemas.openxmlformats.org/officeDocument/2006/relationships/image" Target="../media/image10.tif"/><Relationship Id="rId6" Type="http://schemas.openxmlformats.org/officeDocument/2006/relationships/image" Target="../media/image11.t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a Visualization:…"/>
          <p:cNvSpPr txBox="1"/>
          <p:nvPr/>
        </p:nvSpPr>
        <p:spPr>
          <a:xfrm>
            <a:off x="4770790" y="5547066"/>
            <a:ext cx="14842421" cy="2621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900">
                <a:latin typeface="Neue Display Black"/>
                <a:ea typeface="Neue Display Black"/>
                <a:cs typeface="Neue Display Black"/>
                <a:sym typeface="Neue Display Black"/>
              </a:defRPr>
            </a:pPr>
            <a:r>
              <a:rPr dirty="0"/>
              <a:t>Data Visualization:</a:t>
            </a:r>
          </a:p>
          <a:p>
            <a:pPr>
              <a:defRPr>
                <a:latin typeface="Neue Regular"/>
                <a:ea typeface="Neue Regular"/>
                <a:cs typeface="Neue Regular"/>
                <a:sym typeface="Neue Regular"/>
              </a:defRPr>
            </a:pPr>
            <a:r>
              <a:rPr lang="en-US" sz="6600" dirty="0"/>
              <a:t>p</a:t>
            </a:r>
            <a:r>
              <a:rPr lang="en-US" sz="6600" dirty="0" smtClean="0"/>
              <a:t>ast, present, future</a:t>
            </a:r>
            <a:endParaRPr sz="6600" dirty="0"/>
          </a:p>
        </p:txBody>
      </p:sp>
      <p:pic>
        <p:nvPicPr>
          <p:cNvPr id="47" name="Parsons_Logo3_Large_RGB.jpg" descr="Parsons_Logo3_Large_RG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953" y="11379975"/>
            <a:ext cx="8356601" cy="205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human-computer…"/>
          <p:cNvSpPr txBox="1"/>
          <p:nvPr/>
        </p:nvSpPr>
        <p:spPr>
          <a:xfrm>
            <a:off x="5814545" y="3576237"/>
            <a:ext cx="12754912" cy="288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900">
                <a:latin typeface="Neue Display Black"/>
                <a:ea typeface="Neue Display Black"/>
                <a:cs typeface="Neue Display Black"/>
                <a:sym typeface="Neue Display Black"/>
              </a:defRPr>
            </a:pPr>
            <a:r>
              <a:rPr lang="en-US" dirty="0" smtClean="0"/>
              <a:t>Observing point,</a:t>
            </a:r>
            <a:endParaRPr dirty="0"/>
          </a:p>
          <a:p>
            <a:pPr>
              <a:defRPr sz="8900">
                <a:latin typeface="Neue Display Black"/>
                <a:ea typeface="Neue Display Black"/>
                <a:cs typeface="Neue Display Black"/>
                <a:sym typeface="Neue Display Black"/>
              </a:defRPr>
            </a:pPr>
            <a:r>
              <a:rPr lang="en-US" dirty="0" smtClean="0"/>
              <a:t>Line, area in art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829431" y="7163335"/>
            <a:ext cx="228871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http://www.tate.org.uk/art/artworks/stephenson-flaxman-understudy-</a:t>
            </a:r>
            <a:r>
              <a:rPr lang="en-US" dirty="0" smtClean="0">
                <a:hlinkClick r:id="rId2"/>
              </a:rPr>
              <a:t>t01943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36290" y="8051025"/>
            <a:ext cx="180919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https://www.moma.org/collection/works/92947?locale=</a:t>
            </a:r>
            <a:r>
              <a:rPr lang="en-US" dirty="0" smtClean="0">
                <a:hlinkClick r:id="rId3"/>
              </a:rPr>
              <a:t>en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0702" y="8940137"/>
            <a:ext cx="209431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http://www.tate.org.uk/whats-on/tate-modern/exhibition/</a:t>
            </a:r>
            <a:r>
              <a:rPr lang="en-US" dirty="0" smtClean="0">
                <a:hlinkClick r:id="rId4"/>
              </a:rPr>
              <a:t>malevich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44660" y="9805894"/>
            <a:ext cx="1614314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</a:t>
            </a:r>
            <a:r>
              <a:rPr lang="en-US" dirty="0" smtClean="0">
                <a:hlinkClick r:id="rId5"/>
              </a:rPr>
              <a:t>they7m6YePo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machine learning"/>
          <p:cNvSpPr txBox="1"/>
          <p:nvPr/>
        </p:nvSpPr>
        <p:spPr>
          <a:xfrm>
            <a:off x="7069449" y="6101063"/>
            <a:ext cx="10245111" cy="151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900">
                <a:latin typeface="Neue Display Black"/>
                <a:ea typeface="Neue Display Black"/>
                <a:cs typeface="Neue Display Black"/>
                <a:sym typeface="Neue Display Black"/>
              </a:defRPr>
            </a:lvl1pPr>
          </a:lstStyle>
          <a:p>
            <a:r>
              <a:rPr lang="en-US" dirty="0" smtClean="0"/>
              <a:t>computation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7409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15286" y="4582889"/>
            <a:ext cx="149014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ue Regular Italic"/>
                <a:cs typeface="Neue Regular Italic"/>
              </a:rPr>
              <a:t>The designer of the future has to become a database designer, a meta-designer, not designing objects, but shaping a design space in which unskilled users can access user-friendly environments in which they can design their own objects.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8020" y="9774427"/>
            <a:ext cx="1622945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eue Display Random"/>
                <a:cs typeface="Neue Display Random"/>
              </a:rPr>
              <a:t>Jos de </a:t>
            </a:r>
            <a:r>
              <a:rPr lang="en-US" dirty="0" err="1" smtClean="0">
                <a:latin typeface="Neue Display Random"/>
                <a:cs typeface="Neue Display Random"/>
              </a:rPr>
              <a:t>Mul</a:t>
            </a:r>
            <a:r>
              <a:rPr lang="en-US" dirty="0" smtClean="0">
                <a:latin typeface="Neue Display Random"/>
                <a:cs typeface="Neue Display Random"/>
              </a:rPr>
              <a:t> in </a:t>
            </a:r>
            <a:r>
              <a:rPr lang="en-US" dirty="0" smtClean="0">
                <a:latin typeface="Neue Display Random"/>
                <a:cs typeface="Neue Display Random"/>
                <a:hlinkClick r:id="rId2"/>
              </a:rPr>
              <a:t>Redesigning Design</a:t>
            </a:r>
            <a:endParaRPr lang="en-US" dirty="0">
              <a:latin typeface="Neue Display Random"/>
              <a:cs typeface="Neue Display Random"/>
            </a:endParaRPr>
          </a:p>
        </p:txBody>
      </p:sp>
    </p:spTree>
    <p:extLst>
      <p:ext uri="{BB962C8B-B14F-4D97-AF65-F5344CB8AC3E}">
        <p14:creationId xmlns:p14="http://schemas.microsoft.com/office/powerpoint/2010/main" val="2318340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75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73" y="0"/>
            <a:ext cx="7715250" cy="1371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44969" y="12609989"/>
            <a:ext cx="191546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 frames / sec = 2.6 millions frames / 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60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96" y="188617"/>
            <a:ext cx="23643098" cy="132787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visualizing error &amp;…"/>
          <p:cNvSpPr txBox="1"/>
          <p:nvPr/>
        </p:nvSpPr>
        <p:spPr>
          <a:xfrm>
            <a:off x="2892981" y="5416260"/>
            <a:ext cx="18598039" cy="288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900">
                <a:latin typeface="Neue Display Black"/>
                <a:ea typeface="Neue Display Black"/>
                <a:cs typeface="Neue Display Black"/>
                <a:sym typeface="Neue Display Black"/>
              </a:defRPr>
            </a:pPr>
            <a:r>
              <a:rPr dirty="0"/>
              <a:t>visualizing </a:t>
            </a:r>
            <a:r>
              <a:rPr lang="en-US" dirty="0" smtClean="0"/>
              <a:t>uncertainty</a:t>
            </a:r>
            <a:endParaRPr dirty="0"/>
          </a:p>
          <a:p>
            <a:pPr>
              <a:defRPr sz="8900">
                <a:latin typeface="Neue Display Black"/>
                <a:ea typeface="Neue Display Black"/>
                <a:cs typeface="Neue Display Black"/>
                <a:sym typeface="Neue Display Black"/>
              </a:defRPr>
            </a:pPr>
            <a:r>
              <a:rPr lang="en-US" dirty="0" smtClean="0"/>
              <a:t>&amp; </a:t>
            </a:r>
            <a:r>
              <a:rPr dirty="0" smtClean="0"/>
              <a:t>measuring </a:t>
            </a:r>
            <a:r>
              <a:rPr dirty="0"/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12061335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27761" y="3394226"/>
            <a:ext cx="3810001" cy="654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6166" y="3587750"/>
            <a:ext cx="12065001" cy="654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142" y="3924300"/>
            <a:ext cx="5080001" cy="58674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William Playfair, 1786 - 1801"/>
          <p:cNvSpPr txBox="1"/>
          <p:nvPr/>
        </p:nvSpPr>
        <p:spPr>
          <a:xfrm>
            <a:off x="48290" y="12831158"/>
            <a:ext cx="808101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小塚ゴシック Pro R"/>
                <a:ea typeface="小塚ゴシック Pro R"/>
                <a:cs typeface="小塚ゴシック Pro R"/>
                <a:sym typeface="小塚ゴシック Pro R"/>
              </a:defRPr>
            </a:lvl1pPr>
          </a:lstStyle>
          <a:p>
            <a:r>
              <a:t>William Playfair, 1786 - 1801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63"/>
            <a:ext cx="24384000" cy="13583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5143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65123"/>
            <a:ext cx="24384003" cy="1358575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-1" y="12079200"/>
            <a:ext cx="5556099" cy="1636800"/>
          </a:xfrm>
          <a:prstGeom prst="rect">
            <a:avLst/>
          </a:prstGeom>
          <a:noFill/>
          <a:ln>
            <a:noFill/>
          </a:ln>
        </p:spPr>
        <p:txBody>
          <a:bodyPr lIns="217674" tIns="217674" rIns="217674" bIns="217674" anchor="ctr" anchorCtr="0">
            <a:noAutofit/>
          </a:bodyPr>
          <a:lstStyle/>
          <a:p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New York Times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16178400" y="12079200"/>
            <a:ext cx="8205600" cy="1636800"/>
          </a:xfrm>
          <a:prstGeom prst="rect">
            <a:avLst/>
          </a:prstGeom>
          <a:noFill/>
          <a:ln>
            <a:noFill/>
          </a:ln>
        </p:spPr>
        <p:txBody>
          <a:bodyPr lIns="217674" tIns="217674" rIns="217674" bIns="217674" anchor="ctr" anchorCtr="0">
            <a:noAutofit/>
          </a:bodyPr>
          <a:lstStyle/>
          <a:p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Blizzard (forecast), January 2015</a:t>
            </a:r>
          </a:p>
        </p:txBody>
      </p:sp>
    </p:spTree>
    <p:extLst>
      <p:ext uri="{BB962C8B-B14F-4D97-AF65-F5344CB8AC3E}">
        <p14:creationId xmlns:p14="http://schemas.microsoft.com/office/powerpoint/2010/main" val="38215078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63354"/>
            <a:ext cx="24383992" cy="135892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0" y="12079200"/>
            <a:ext cx="6058794" cy="1636800"/>
          </a:xfrm>
          <a:prstGeom prst="rect">
            <a:avLst/>
          </a:prstGeom>
          <a:noFill/>
          <a:ln>
            <a:noFill/>
          </a:ln>
        </p:spPr>
        <p:txBody>
          <a:bodyPr lIns="217674" tIns="217674" rIns="217674" bIns="217674" anchor="ctr" anchorCtr="0">
            <a:noAutofit/>
          </a:bodyPr>
          <a:lstStyle/>
          <a:p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New York Times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16747664" y="12079200"/>
            <a:ext cx="7592950" cy="1636800"/>
          </a:xfrm>
          <a:prstGeom prst="rect">
            <a:avLst/>
          </a:prstGeom>
          <a:noFill/>
          <a:ln>
            <a:noFill/>
          </a:ln>
        </p:spPr>
        <p:txBody>
          <a:bodyPr lIns="217674" tIns="217674" rIns="217674" bIns="217674" anchor="ctr" anchorCtr="0">
            <a:noAutofit/>
          </a:bodyPr>
          <a:lstStyle/>
          <a:p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Blizzard (actual), January 2015</a:t>
            </a:r>
          </a:p>
        </p:txBody>
      </p:sp>
    </p:spTree>
    <p:extLst>
      <p:ext uri="{BB962C8B-B14F-4D97-AF65-F5344CB8AC3E}">
        <p14:creationId xmlns:p14="http://schemas.microsoft.com/office/powerpoint/2010/main" val="13700523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497" y="0"/>
            <a:ext cx="20629011" cy="137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06778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9400"/>
            <a:ext cx="13208000" cy="106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8667" y="1508866"/>
            <a:ext cx="13106400" cy="1056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190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292"/>
            <a:ext cx="24384000" cy="112614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0" y="12079200"/>
            <a:ext cx="4300000" cy="1636800"/>
          </a:xfrm>
          <a:prstGeom prst="rect">
            <a:avLst/>
          </a:prstGeom>
          <a:noFill/>
          <a:ln>
            <a:noFill/>
          </a:ln>
        </p:spPr>
        <p:txBody>
          <a:bodyPr lIns="217674" tIns="217674" rIns="217674" bIns="217674" anchor="ctr" anchorCtr="0">
            <a:noAutofit/>
          </a:bodyPr>
          <a:lstStyle/>
          <a:p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New York Times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9874533" y="12079200"/>
            <a:ext cx="4300000" cy="1636800"/>
          </a:xfrm>
          <a:prstGeom prst="rect">
            <a:avLst/>
          </a:prstGeom>
          <a:noFill/>
          <a:ln>
            <a:noFill/>
          </a:ln>
        </p:spPr>
        <p:txBody>
          <a:bodyPr lIns="217674" tIns="217674" rIns="217674" bIns="217674" anchor="ctr" anchorCtr="0">
            <a:noAutofit/>
          </a:bodyPr>
          <a:lstStyle/>
          <a:p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Hurricane Sandy</a:t>
            </a:r>
          </a:p>
        </p:txBody>
      </p:sp>
    </p:spTree>
    <p:extLst>
      <p:ext uri="{BB962C8B-B14F-4D97-AF65-F5344CB8AC3E}">
        <p14:creationId xmlns:p14="http://schemas.microsoft.com/office/powerpoint/2010/main" val="16204139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558" y="180932"/>
            <a:ext cx="12724884" cy="13354136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New York Times"/>
          <p:cNvSpPr txBox="1"/>
          <p:nvPr/>
        </p:nvSpPr>
        <p:spPr>
          <a:xfrm>
            <a:off x="215294" y="12806967"/>
            <a:ext cx="469900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小塚ゴシック Pro R"/>
                <a:ea typeface="小塚ゴシック Pro R"/>
                <a:cs typeface="小塚ゴシック Pro R"/>
                <a:sym typeface="小塚ゴシック Pro R"/>
              </a:defRPr>
            </a:lvl1pPr>
          </a:lstStyle>
          <a:p>
            <a:r>
              <a:t>New York Times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51" y="535776"/>
            <a:ext cx="17884624" cy="134134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9674" y="123720"/>
            <a:ext cx="23794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dirty="0"/>
              <a:t>Cleveland, William S., and Robert McGill. "Graphical perception: Theory, experimentation, and application to the development of graphical methods." Journal of the American statistical association 79, no. 387 (1984): 531-554.</a:t>
            </a:r>
          </a:p>
        </p:txBody>
      </p:sp>
    </p:spTree>
    <p:extLst>
      <p:ext uri="{BB962C8B-B14F-4D97-AF65-F5344CB8AC3E}">
        <p14:creationId xmlns:p14="http://schemas.microsoft.com/office/powerpoint/2010/main" val="1029294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a Visualization:…"/>
          <p:cNvSpPr txBox="1"/>
          <p:nvPr/>
        </p:nvSpPr>
        <p:spPr>
          <a:xfrm>
            <a:off x="4770790" y="5547066"/>
            <a:ext cx="14842421" cy="2621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900">
                <a:latin typeface="Neue Display Black"/>
                <a:ea typeface="Neue Display Black"/>
                <a:cs typeface="Neue Display Black"/>
                <a:sym typeface="Neue Display Black"/>
              </a:defRPr>
            </a:pPr>
            <a:r>
              <a:rPr dirty="0"/>
              <a:t>Data Visualization:</a:t>
            </a:r>
          </a:p>
          <a:p>
            <a:pPr>
              <a:defRPr>
                <a:latin typeface="Neue Regular"/>
                <a:ea typeface="Neue Regular"/>
                <a:cs typeface="Neue Regular"/>
                <a:sym typeface="Neue Regular"/>
              </a:defRPr>
            </a:pPr>
            <a:r>
              <a:rPr lang="en-US" sz="6600" dirty="0"/>
              <a:t>p</a:t>
            </a:r>
            <a:r>
              <a:rPr lang="en-US" sz="6600" dirty="0" smtClean="0"/>
              <a:t>ast, present, future</a:t>
            </a:r>
            <a:endParaRPr sz="6600" dirty="0"/>
          </a:p>
        </p:txBody>
      </p:sp>
      <p:pic>
        <p:nvPicPr>
          <p:cNvPr id="47" name="Parsons_Logo3_Large_RGB.jpg" descr="Parsons_Logo3_Large_RG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953" y="11379975"/>
            <a:ext cx="8356601" cy="205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03408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John Tukey, 1969"/>
          <p:cNvSpPr txBox="1"/>
          <p:nvPr/>
        </p:nvSpPr>
        <p:spPr>
          <a:xfrm>
            <a:off x="647367" y="12806967"/>
            <a:ext cx="50431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小塚ゴシック Pro R"/>
                <a:ea typeface="小塚ゴシック Pro R"/>
                <a:cs typeface="小塚ゴシック Pro R"/>
                <a:sym typeface="小塚ゴシック Pro R"/>
              </a:defRPr>
            </a:lvl1pPr>
          </a:lstStyle>
          <a:p>
            <a:r>
              <a:t>John Tukey, 1969</a:t>
            </a:r>
          </a:p>
        </p:txBody>
      </p:sp>
      <p:pic>
        <p:nvPicPr>
          <p:cNvPr id="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4783" y="931333"/>
            <a:ext cx="14734434" cy="11050826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http://stat-graphics.org/movies/prim9.html"/>
          <p:cNvSpPr txBox="1"/>
          <p:nvPr/>
        </p:nvSpPr>
        <p:spPr>
          <a:xfrm>
            <a:off x="17378518" y="12916021"/>
            <a:ext cx="6608678" cy="559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700"/>
            </a:lvl1pPr>
          </a:lstStyle>
          <a:p>
            <a:r>
              <a:rPr dirty="0">
                <a:hlinkClick r:id="rId3"/>
              </a:rPr>
              <a:t>http://stat-graphics.org/movies/prim9.</a:t>
            </a:r>
            <a:r>
              <a:rPr dirty="0" smtClean="0">
                <a:hlinkClick r:id="rId3"/>
              </a:rPr>
              <a:t>html</a:t>
            </a:r>
            <a:r>
              <a:rPr lang="en-US" dirty="0" smtClean="0"/>
              <a:t> 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5148" y="6092371"/>
            <a:ext cx="11442701" cy="777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5" y="195338"/>
            <a:ext cx="14732001" cy="805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6350" y="460828"/>
            <a:ext cx="8484442" cy="5868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6154" y="8839381"/>
            <a:ext cx="5966894" cy="397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58678" y="8434916"/>
            <a:ext cx="4889501" cy="565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jonfinal.mp4" descr="jonfinal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3607" y="-7654"/>
            <a:ext cx="24411214" cy="13731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82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machine learning"/>
          <p:cNvSpPr txBox="1"/>
          <p:nvPr/>
        </p:nvSpPr>
        <p:spPr>
          <a:xfrm>
            <a:off x="8185105" y="6101063"/>
            <a:ext cx="8013795" cy="151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900">
                <a:latin typeface="Neue Display Black"/>
                <a:ea typeface="Neue Display Black"/>
                <a:cs typeface="Neue Display Black"/>
                <a:sym typeface="Neue Display Black"/>
              </a:defRPr>
            </a:lvl1pPr>
          </a:lstStyle>
          <a:p>
            <a:r>
              <a:rPr lang="en-US" dirty="0" smtClean="0"/>
              <a:t>rendering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13" y="459085"/>
            <a:ext cx="9659233" cy="132569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721212" y="11601161"/>
            <a:ext cx="74345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Bertin</a:t>
            </a:r>
            <a:r>
              <a:rPr lang="en-US" sz="2800" dirty="0"/>
              <a:t>, Jacques, and William J. Berg. 2010. Semiology of Graphics: Diagrams, Networks, Maps. 1st ed. Redlands, </a:t>
            </a:r>
            <a:r>
              <a:rPr lang="en-US" sz="2800" dirty="0" err="1"/>
              <a:t>Calif</a:t>
            </a:r>
            <a:r>
              <a:rPr lang="en-US" sz="2800" dirty="0"/>
              <a:t>: ESRI Press : Distributed by Ingram Publisher Services.</a:t>
            </a:r>
          </a:p>
        </p:txBody>
      </p:sp>
    </p:spTree>
    <p:extLst>
      <p:ext uri="{BB962C8B-B14F-4D97-AF65-F5344CB8AC3E}">
        <p14:creationId xmlns:p14="http://schemas.microsoft.com/office/powerpoint/2010/main" val="3010867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214" y="6046375"/>
            <a:ext cx="191546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| aesthetic mapping | </a:t>
            </a:r>
            <a:r>
              <a:rPr lang="en-US" dirty="0" err="1"/>
              <a:t>geom</a:t>
            </a:r>
            <a:r>
              <a:rPr lang="en-US" dirty="0"/>
              <a:t> | stat | scale | </a:t>
            </a:r>
            <a:r>
              <a:rPr lang="en-US" dirty="0" err="1"/>
              <a:t>coord</a:t>
            </a:r>
            <a:r>
              <a:rPr lang="en-US" dirty="0"/>
              <a:t> | facet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6932" y="3369035"/>
            <a:ext cx="2045544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Hadley Wickham’s “A Layered Grammar of Graphics”</a:t>
            </a:r>
            <a:endParaRPr lang="en-US" sz="6600" b="1" dirty="0"/>
          </a:p>
        </p:txBody>
      </p:sp>
      <p:sp>
        <p:nvSpPr>
          <p:cNvPr id="4" name="Rectangle 3"/>
          <p:cNvSpPr/>
          <p:nvPr/>
        </p:nvSpPr>
        <p:spPr>
          <a:xfrm>
            <a:off x="4349289" y="12521372"/>
            <a:ext cx="154951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vita.had.co.nz</a:t>
            </a:r>
            <a:r>
              <a:rPr lang="en-US" dirty="0"/>
              <a:t>/papers/layered-</a:t>
            </a:r>
            <a:r>
              <a:rPr lang="en-US" dirty="0" err="1"/>
              <a:t>grammar.html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87141" y="11659598"/>
            <a:ext cx="536557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http://ggplot2.org/</a:t>
            </a:r>
          </a:p>
        </p:txBody>
      </p:sp>
    </p:spTree>
    <p:extLst>
      <p:ext uri="{BB962C8B-B14F-4D97-AF65-F5344CB8AC3E}">
        <p14:creationId xmlns:p14="http://schemas.microsoft.com/office/powerpoint/2010/main" val="34739475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99" y="302292"/>
            <a:ext cx="22623971" cy="127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469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329</Words>
  <Application>Microsoft Macintosh PowerPoint</Application>
  <PresentationFormat>Custom</PresentationFormat>
  <Paragraphs>33</Paragraphs>
  <Slides>28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Aaron Hill</cp:lastModifiedBy>
  <cp:revision>16</cp:revision>
  <dcterms:modified xsi:type="dcterms:W3CDTF">2017-09-28T14:35:12Z</dcterms:modified>
</cp:coreProperties>
</file>